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1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84" y="-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0C8F1-9732-41EB-B42C-916B266665CC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26BC-34D5-4E9F-BA64-0F3D2AAA0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864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226BC-34D5-4E9F-BA64-0F3D2AAA01F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420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8460-E838-4E93-861A-610D67AD5953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355B-BF45-4E4B-AF77-B9D58FBB5871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9D078-41D3-4244-A777-723A9BD0B23F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BFEE3-4D41-45BB-83F2-A8F6E07B63DC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DD7C-3334-45B1-8732-4273576036BD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D526-75D0-4310-8AF0-6D6A8750047F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D4E69-BF39-41E5-82FC-45BAF8B40A2B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9662-D765-45D4-8F6C-ACF35D029B3F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4554-F69C-44DE-84DA-E168083DDA10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z="1100" dirty="0" smtClean="0">
                <a:solidFill>
                  <a:schemeClr val="tx1"/>
                </a:solidFill>
              </a:rPr>
              <a:t>http://www.lucianomeddi.eu/index.php/category/parrocchia-missionaria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4228-9EFD-41CD-915B-A4905C829946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F163-742E-477B-8F96-F1AA651F345B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76FC-DCF4-4878-90A9-117B6D35E941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303-47AD-451F-8CC9-3613AA2329D2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5A80-395B-4847-B287-519E7A5917F4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182B-5F20-488A-99D2-53D248A17A69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7583-5260-495B-A23D-F6CA62078FEB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C561A-0C45-4E3F-9E23-D391DDC28630}" type="datetime1">
              <a:rPr lang="en-US" smtClean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rgbClr val="FF000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36" name="Picture 8" descr="titolo_urbaniana_it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/>
          <a:stretch>
            <a:fillRect/>
          </a:stretch>
        </p:blipFill>
        <p:spPr bwMode="auto">
          <a:xfrm>
            <a:off x="573283" y="1399026"/>
            <a:ext cx="1116013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Parrocchia missionaria. </a:t>
            </a:r>
            <a:br>
              <a:rPr lang="it-IT" dirty="0" smtClean="0"/>
            </a:br>
            <a:r>
              <a:rPr lang="it-IT" dirty="0" smtClean="0"/>
              <a:t>Le trasformazioni </a:t>
            </a:r>
            <a:r>
              <a:rPr lang="it-IT" dirty="0" smtClean="0"/>
              <a:t>n</a:t>
            </a:r>
            <a:r>
              <a:rPr lang="it-IT" sz="6000" dirty="0" smtClean="0"/>
              <a:t>ecessarie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Intervento di don Luciano MEDDI all’incontro dei Centri Missionari Piemonte-Valle d’Aosta. Torino 19 novembre 2015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37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Approfondimenti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*</a:t>
            </a:r>
            <a:r>
              <a:rPr lang="it-IT" dirty="0" err="1" smtClean="0"/>
              <a:t>Meddi</a:t>
            </a:r>
            <a:r>
              <a:rPr lang="it-IT" dirty="0" smtClean="0"/>
              <a:t> </a:t>
            </a:r>
            <a:r>
              <a:rPr lang="it-IT" dirty="0"/>
              <a:t>L., </a:t>
            </a:r>
            <a:r>
              <a:rPr lang="it-IT" i="1" dirty="0"/>
              <a:t>La conversione missionaria della pastorale. Contributo per la </a:t>
            </a:r>
            <a:r>
              <a:rPr lang="it-IT" i="1" dirty="0" err="1"/>
              <a:t>receptio</a:t>
            </a:r>
            <a:r>
              <a:rPr lang="it-IT" i="1" dirty="0"/>
              <a:t> di </a:t>
            </a:r>
            <a:r>
              <a:rPr lang="it-IT" i="1" dirty="0" err="1"/>
              <a:t>Evangelii</a:t>
            </a:r>
            <a:r>
              <a:rPr lang="it-IT" i="1" dirty="0"/>
              <a:t> </a:t>
            </a:r>
            <a:r>
              <a:rPr lang="it-IT" i="1" dirty="0" err="1"/>
              <a:t>gaudium</a:t>
            </a:r>
            <a:r>
              <a:rPr lang="it-IT" i="1" dirty="0"/>
              <a:t>, </a:t>
            </a:r>
            <a:r>
              <a:rPr lang="it-IT" dirty="0"/>
              <a:t>in Urbaniana </a:t>
            </a:r>
            <a:r>
              <a:rPr lang="it-IT" dirty="0" err="1"/>
              <a:t>University</a:t>
            </a:r>
            <a:r>
              <a:rPr lang="it-IT" dirty="0"/>
              <a:t> Journal, </a:t>
            </a:r>
            <a:r>
              <a:rPr lang="it-IT" dirty="0" smtClean="0"/>
              <a:t>2015,79-126.</a:t>
            </a:r>
            <a:endParaRPr lang="it-IT" dirty="0"/>
          </a:p>
          <a:p>
            <a:r>
              <a:rPr lang="it-IT" dirty="0" smtClean="0"/>
              <a:t>*</a:t>
            </a:r>
            <a:r>
              <a:rPr lang="it-IT" dirty="0" err="1" smtClean="0"/>
              <a:t>Meddi</a:t>
            </a:r>
            <a:r>
              <a:rPr lang="it-IT" dirty="0" smtClean="0"/>
              <a:t> </a:t>
            </a:r>
            <a:r>
              <a:rPr lang="it-IT" dirty="0"/>
              <a:t>L., </a:t>
            </a:r>
            <a:r>
              <a:rPr lang="it-IT" i="1" dirty="0"/>
              <a:t>Parrocchia Associazioni Movimenti: espressioni dell’unica missionarietà della Chiesa, </a:t>
            </a:r>
            <a:r>
              <a:rPr lang="it-IT" dirty="0" smtClean="0"/>
              <a:t>in Alcamo G., La </a:t>
            </a:r>
            <a:r>
              <a:rPr lang="it-IT" dirty="0"/>
              <a:t>catechesi educa alla gioia evangelica. Riflessioni teologico-pastorali a partire dall'Esortazione </a:t>
            </a:r>
            <a:r>
              <a:rPr lang="it-IT" dirty="0" err="1"/>
              <a:t>Evangelii</a:t>
            </a:r>
            <a:r>
              <a:rPr lang="it-IT" dirty="0"/>
              <a:t> </a:t>
            </a:r>
            <a:r>
              <a:rPr lang="it-IT" dirty="0" err="1"/>
              <a:t>Gaudium</a:t>
            </a:r>
            <a:r>
              <a:rPr lang="it-IT" dirty="0"/>
              <a:t>, Paoline, Milano </a:t>
            </a:r>
            <a:r>
              <a:rPr lang="it-IT" dirty="0" smtClean="0"/>
              <a:t>2014,161-204.</a:t>
            </a:r>
          </a:p>
          <a:p>
            <a:r>
              <a:rPr lang="it-IT" dirty="0" err="1"/>
              <a:t>Meddi</a:t>
            </a:r>
            <a:r>
              <a:rPr lang="it-IT" dirty="0"/>
              <a:t> L., </a:t>
            </a:r>
            <a:r>
              <a:rPr lang="it-IT" i="1" dirty="0"/>
              <a:t>Formare cristiani adulti. Desiderio e competenza del parroco, </a:t>
            </a:r>
            <a:r>
              <a:rPr lang="it-IT" dirty="0"/>
              <a:t>Cittadella, Assisi </a:t>
            </a:r>
            <a:r>
              <a:rPr lang="it-IT" dirty="0" smtClean="0"/>
              <a:t>2013.</a:t>
            </a:r>
          </a:p>
          <a:p>
            <a:r>
              <a:rPr lang="it-IT" sz="1900" dirty="0" smtClean="0"/>
              <a:t>*</a:t>
            </a:r>
            <a:r>
              <a:rPr lang="it-IT" sz="1900" dirty="0" err="1" smtClean="0"/>
              <a:t>Meddi</a:t>
            </a:r>
            <a:r>
              <a:rPr lang="it-IT" sz="1900" dirty="0" smtClean="0"/>
              <a:t> </a:t>
            </a:r>
            <a:r>
              <a:rPr lang="it-IT" sz="1900" dirty="0"/>
              <a:t>L., </a:t>
            </a:r>
            <a:r>
              <a:rPr lang="it-IT" sz="1900" i="1" dirty="0"/>
              <a:t>La responsabilità dell'annuncio. Pratiche di Evangelizzazione, </a:t>
            </a:r>
            <a:r>
              <a:rPr lang="it-IT" sz="1900" dirty="0" smtClean="0"/>
              <a:t>in Ho </a:t>
            </a:r>
            <a:r>
              <a:rPr lang="it-IT" sz="1900" dirty="0"/>
              <a:t>creduto, perciò ho parlato. Contributi della  10a Settimana Nazionale di Formazione e Spiritualità Missionaria. Loreto 26-31 agosto 2012, </a:t>
            </a:r>
            <a:r>
              <a:rPr lang="it-IT" sz="1900" dirty="0" err="1"/>
              <a:t>Missio</a:t>
            </a:r>
            <a:r>
              <a:rPr lang="it-IT" sz="1900" dirty="0"/>
              <a:t>, Roma </a:t>
            </a:r>
            <a:r>
              <a:rPr lang="it-IT" sz="1900" dirty="0" smtClean="0"/>
              <a:t>2013,69-90.</a:t>
            </a:r>
          </a:p>
          <a:p>
            <a:r>
              <a:rPr lang="it-IT" dirty="0" smtClean="0"/>
              <a:t>*</a:t>
            </a:r>
            <a:r>
              <a:rPr lang="it-IT" dirty="0" err="1" smtClean="0"/>
              <a:t>Meddi</a:t>
            </a:r>
            <a:r>
              <a:rPr lang="it-IT" dirty="0" smtClean="0"/>
              <a:t> </a:t>
            </a:r>
            <a:r>
              <a:rPr lang="it-IT" dirty="0"/>
              <a:t>L., </a:t>
            </a:r>
            <a:r>
              <a:rPr lang="it-IT" i="1" dirty="0"/>
              <a:t>La nuova evangelizzazione e le sue pratiche. Interventi di don Luciano </a:t>
            </a:r>
            <a:r>
              <a:rPr lang="it-IT" i="1" dirty="0" err="1"/>
              <a:t>Meddi</a:t>
            </a:r>
            <a:r>
              <a:rPr lang="it-IT" i="1" dirty="0"/>
              <a:t> al Seminario «Missione “Ad </a:t>
            </a:r>
            <a:r>
              <a:rPr lang="it-IT" i="1" dirty="0" err="1"/>
              <a:t>Gentes</a:t>
            </a:r>
            <a:r>
              <a:rPr lang="it-IT" i="1" dirty="0"/>
              <a:t>” e nuova evangelizzazione». </a:t>
            </a:r>
            <a:r>
              <a:rPr lang="it-IT" dirty="0"/>
              <a:t>Verona, 30 novembre – 1 dicembre 2012, </a:t>
            </a:r>
            <a:r>
              <a:rPr lang="it-IT" dirty="0"/>
              <a:t>2012 [http://</a:t>
            </a:r>
            <a:r>
              <a:rPr lang="it-IT" dirty="0" smtClean="0"/>
              <a:t>www.lucianomeddi.eu/</a:t>
            </a:r>
            <a:r>
              <a:rPr lang="it-IT" dirty="0" err="1" smtClean="0"/>
              <a:t>index.php</a:t>
            </a:r>
            <a:r>
              <a:rPr lang="it-IT" dirty="0" smtClean="0"/>
              <a:t>/la-nuova-evangelizzazione-e-le-sue-pratiche]</a:t>
            </a:r>
          </a:p>
          <a:p>
            <a:r>
              <a:rPr lang="it-IT" dirty="0"/>
              <a:t>*</a:t>
            </a:r>
            <a:r>
              <a:rPr lang="it-IT" dirty="0" err="1" smtClean="0"/>
              <a:t>Meddi</a:t>
            </a:r>
            <a:r>
              <a:rPr lang="it-IT" dirty="0" smtClean="0"/>
              <a:t> </a:t>
            </a:r>
            <a:r>
              <a:rPr lang="it-IT" dirty="0"/>
              <a:t>L., </a:t>
            </a:r>
            <a:r>
              <a:rPr lang="it-IT" i="1" dirty="0"/>
              <a:t>La forma missionaria della Chiesa. Istanze dalla prassi pastorale, </a:t>
            </a:r>
            <a:r>
              <a:rPr lang="it-IT" i="1" dirty="0" smtClean="0"/>
              <a:t>in </a:t>
            </a:r>
            <a:r>
              <a:rPr lang="it-IT" dirty="0" err="1"/>
              <a:t>Aiosa</a:t>
            </a:r>
            <a:r>
              <a:rPr lang="it-IT" dirty="0"/>
              <a:t> C.-Giorgio G. (a cura di</a:t>
            </a:r>
            <a:r>
              <a:rPr lang="it-IT" dirty="0" smtClean="0"/>
              <a:t>), Credo </a:t>
            </a:r>
            <a:r>
              <a:rPr lang="it-IT" dirty="0"/>
              <a:t>la santa Chiesa cattolica, la comunione dei santi, </a:t>
            </a:r>
            <a:r>
              <a:rPr lang="it-IT" dirty="0" err="1"/>
              <a:t>Edb</a:t>
            </a:r>
            <a:r>
              <a:rPr lang="it-IT" dirty="0"/>
              <a:t>, Bologna </a:t>
            </a:r>
            <a:r>
              <a:rPr lang="it-IT" dirty="0" smtClean="0"/>
              <a:t>2011,71-111.</a:t>
            </a:r>
          </a:p>
          <a:p>
            <a:r>
              <a:rPr lang="it-IT" dirty="0" err="1"/>
              <a:t>Barghiglioni</a:t>
            </a:r>
            <a:r>
              <a:rPr lang="it-IT" dirty="0"/>
              <a:t> E. E M.-</a:t>
            </a:r>
            <a:r>
              <a:rPr lang="it-IT" dirty="0" err="1"/>
              <a:t>Meddi</a:t>
            </a:r>
            <a:r>
              <a:rPr lang="it-IT" dirty="0"/>
              <a:t> L., </a:t>
            </a:r>
            <a:r>
              <a:rPr lang="it-IT" i="1" dirty="0"/>
              <a:t>Il futuro della Parrocchia. Guida alle trasformazioni necessarie, </a:t>
            </a:r>
            <a:r>
              <a:rPr lang="it-IT" dirty="0"/>
              <a:t>Paoline, Milano 2006</a:t>
            </a:r>
            <a:r>
              <a:rPr lang="it-IT" dirty="0" smtClean="0"/>
              <a:t>,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76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tema</a:t>
            </a:r>
          </a:p>
          <a:p>
            <a:r>
              <a:rPr lang="it-IT" dirty="0" smtClean="0"/>
              <a:t>Le fonti</a:t>
            </a:r>
          </a:p>
          <a:p>
            <a:r>
              <a:rPr lang="it-IT" dirty="0" smtClean="0"/>
              <a:t>I contenuti</a:t>
            </a:r>
          </a:p>
          <a:p>
            <a:r>
              <a:rPr lang="it-IT" dirty="0" smtClean="0"/>
              <a:t>I processi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57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tema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Due slogan</a:t>
            </a:r>
          </a:p>
          <a:p>
            <a:pPr lvl="1"/>
            <a:r>
              <a:rPr lang="it-IT" dirty="0" smtClean="0"/>
              <a:t>Uscire</a:t>
            </a:r>
          </a:p>
          <a:p>
            <a:pPr lvl="1"/>
            <a:r>
              <a:rPr lang="it-IT" dirty="0" smtClean="0"/>
              <a:t>Primo </a:t>
            </a:r>
            <a:r>
              <a:rPr lang="it-IT" dirty="0" smtClean="0"/>
              <a:t>annuncio \ annunciare </a:t>
            </a:r>
          </a:p>
          <a:p>
            <a:pPr marL="0" indent="0">
              <a:buNone/>
            </a:pPr>
            <a:r>
              <a:rPr lang="it-IT" b="1" dirty="0" smtClean="0"/>
              <a:t>Missionario rimanda alla evoluzione della pratica </a:t>
            </a:r>
            <a:r>
              <a:rPr lang="it-IT" b="1" dirty="0" smtClean="0"/>
              <a:t>missionaria</a:t>
            </a:r>
          </a:p>
          <a:p>
            <a:pPr marL="0" indent="0">
              <a:buNone/>
            </a:pPr>
            <a:r>
              <a:rPr lang="it-IT" b="1" dirty="0" smtClean="0"/>
              <a:t>La parrocchia «missionaria» chiede trasformazioni</a:t>
            </a:r>
          </a:p>
          <a:p>
            <a:pPr lvl="1"/>
            <a:r>
              <a:rPr lang="it-IT" dirty="0" smtClean="0"/>
              <a:t>sul compito (la missione o la NE)</a:t>
            </a:r>
          </a:p>
          <a:p>
            <a:pPr lvl="1"/>
            <a:r>
              <a:rPr lang="it-IT" dirty="0" smtClean="0"/>
              <a:t>Le ministerialità e le loro competenze</a:t>
            </a:r>
          </a:p>
          <a:p>
            <a:pPr lvl="1"/>
            <a:r>
              <a:rPr lang="it-IT" dirty="0" smtClean="0"/>
              <a:t>Il volto e le dimensioni comunitarie</a:t>
            </a:r>
          </a:p>
          <a:p>
            <a:pPr lvl="1"/>
            <a:r>
              <a:rPr lang="it-IT" dirty="0" smtClean="0"/>
              <a:t>Le vie, i dinamismi e i processi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4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</a:t>
            </a:r>
            <a:r>
              <a:rPr lang="it-IT" dirty="0" smtClean="0"/>
              <a:t>fonti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27312" y="1676400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La conversione missionaria </a:t>
            </a:r>
            <a:r>
              <a:rPr lang="it-IT" dirty="0" smtClean="0"/>
              <a:t>nel e dopo il Vaticano II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Lateranense IV e Francesco, A. </a:t>
            </a:r>
            <a:r>
              <a:rPr lang="it-IT" dirty="0" err="1" smtClean="0"/>
              <a:t>Rosmini</a:t>
            </a:r>
            <a:endParaRPr lang="it-IT" dirty="0" smtClean="0"/>
          </a:p>
          <a:p>
            <a:r>
              <a:rPr lang="it-IT" dirty="0" err="1" smtClean="0"/>
              <a:t>Mission</a:t>
            </a:r>
            <a:r>
              <a:rPr lang="it-IT" dirty="0" smtClean="0"/>
              <a:t> </a:t>
            </a:r>
            <a:r>
              <a:rPr lang="it-IT" dirty="0" smtClean="0"/>
              <a:t>de France</a:t>
            </a:r>
          </a:p>
          <a:p>
            <a:r>
              <a:rPr lang="it-IT" dirty="0" smtClean="0"/>
              <a:t>Giovanni XXIII e aggiornamento</a:t>
            </a:r>
            <a:r>
              <a:rPr lang="it-IT" dirty="0" smtClean="0"/>
              <a:t>, LG </a:t>
            </a:r>
            <a:r>
              <a:rPr lang="it-IT" dirty="0" smtClean="0"/>
              <a:t>i tria  </a:t>
            </a:r>
            <a:r>
              <a:rPr lang="it-IT" dirty="0" err="1" smtClean="0"/>
              <a:t>munera</a:t>
            </a:r>
            <a:r>
              <a:rPr lang="it-IT" dirty="0" smtClean="0"/>
              <a:t>, </a:t>
            </a:r>
            <a:r>
              <a:rPr lang="it-IT" dirty="0" smtClean="0"/>
              <a:t>DV 2 </a:t>
            </a:r>
            <a:r>
              <a:rPr lang="it-IT" dirty="0" err="1" smtClean="0"/>
              <a:t>gestis</a:t>
            </a:r>
            <a:r>
              <a:rPr lang="it-IT" dirty="0" smtClean="0"/>
              <a:t> </a:t>
            </a:r>
            <a:r>
              <a:rPr lang="it-IT" dirty="0" err="1" smtClean="0"/>
              <a:t>verbisque</a:t>
            </a:r>
            <a:r>
              <a:rPr lang="it-IT" dirty="0" smtClean="0"/>
              <a:t>,</a:t>
            </a:r>
            <a:r>
              <a:rPr lang="it-IT" dirty="0" smtClean="0"/>
              <a:t> SC 42</a:t>
            </a:r>
            <a:endParaRPr lang="it-IT" dirty="0" smtClean="0"/>
          </a:p>
          <a:p>
            <a:r>
              <a:rPr lang="it-IT" dirty="0" smtClean="0"/>
              <a:t>Ad </a:t>
            </a:r>
            <a:r>
              <a:rPr lang="it-IT" dirty="0" err="1" smtClean="0"/>
              <a:t>gentes</a:t>
            </a:r>
            <a:r>
              <a:rPr lang="it-IT" dirty="0" smtClean="0"/>
              <a:t>:  </a:t>
            </a:r>
            <a:r>
              <a:rPr lang="it-IT" dirty="0" smtClean="0"/>
              <a:t>i </a:t>
            </a:r>
            <a:r>
              <a:rPr lang="it-IT" dirty="0" smtClean="0"/>
              <a:t>racconti missionari, </a:t>
            </a:r>
            <a:r>
              <a:rPr lang="it-IT" dirty="0" smtClean="0"/>
              <a:t>i soggetti, le azioni</a:t>
            </a:r>
          </a:p>
          <a:p>
            <a:r>
              <a:rPr lang="it-IT" dirty="0" smtClean="0"/>
              <a:t>Paolo VI e </a:t>
            </a:r>
            <a:r>
              <a:rPr lang="it-IT" dirty="0" smtClean="0"/>
              <a:t>l’evangelizzazione </a:t>
            </a:r>
            <a:r>
              <a:rPr lang="it-IT" dirty="0" smtClean="0"/>
              <a:t>integrale, </a:t>
            </a:r>
            <a:r>
              <a:rPr lang="it-IT" dirty="0" smtClean="0"/>
              <a:t>la separazione </a:t>
            </a:r>
            <a:r>
              <a:rPr lang="it-IT" dirty="0" smtClean="0"/>
              <a:t>fede e cultura, </a:t>
            </a:r>
            <a:r>
              <a:rPr lang="it-IT" dirty="0" smtClean="0"/>
              <a:t>la necessità dei linguaggi odierni</a:t>
            </a:r>
            <a:endParaRPr lang="it-IT" dirty="0" smtClean="0"/>
          </a:p>
          <a:p>
            <a:r>
              <a:rPr lang="it-IT" dirty="0" smtClean="0"/>
              <a:t>Sinodo 1985 e Missione dalla </a:t>
            </a:r>
            <a:r>
              <a:rPr lang="it-IT" dirty="0" smtClean="0"/>
              <a:t>GS: 1.4.11.22.41.44</a:t>
            </a:r>
            <a:endParaRPr lang="it-IT" dirty="0" smtClean="0"/>
          </a:p>
          <a:p>
            <a:r>
              <a:rPr lang="it-IT" dirty="0" smtClean="0"/>
              <a:t>Francesco EG e i verbi della </a:t>
            </a:r>
            <a:r>
              <a:rPr lang="it-IT" dirty="0" smtClean="0"/>
              <a:t>conversione:  </a:t>
            </a:r>
            <a:r>
              <a:rPr lang="it-IT" i="1" dirty="0">
                <a:latin typeface="Segoe UI"/>
              </a:rPr>
              <a:t>Prendere l’iniziativa, coinvolgersi, accompagnare, fruttificare e festeggiare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37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</a:t>
            </a:r>
            <a:r>
              <a:rPr lang="it-IT" dirty="0" smtClean="0"/>
              <a:t>contenuti </a:t>
            </a:r>
            <a:r>
              <a:rPr lang="it-IT" dirty="0" smtClean="0"/>
              <a:t>missionari\1</a:t>
            </a:r>
            <a:br>
              <a:rPr lang="it-IT" dirty="0" smtClean="0"/>
            </a:br>
            <a:r>
              <a:rPr lang="it-IT" sz="2200" dirty="0" smtClean="0"/>
              <a:t>Rinnovare </a:t>
            </a:r>
            <a:r>
              <a:rPr lang="it-IT" sz="2200" dirty="0"/>
              <a:t>le azioni pastorali nella logica missionaria e di NE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it-IT" sz="1800" dirty="0" smtClean="0"/>
              <a:t>Inserirsi</a:t>
            </a:r>
          </a:p>
          <a:p>
            <a:pPr lvl="2"/>
            <a:r>
              <a:rPr lang="it-IT" sz="1600" dirty="0" smtClean="0"/>
              <a:t>Quale uscita? Per riportare, annunciare, ricevere, scoprire le presenze di Dio nel territorio, operare la comune testimonianza al regno?...</a:t>
            </a:r>
          </a:p>
          <a:p>
            <a:pPr lvl="2"/>
            <a:r>
              <a:rPr lang="it-IT" sz="1600" dirty="0" smtClean="0"/>
              <a:t>Con quali alleanze?</a:t>
            </a:r>
          </a:p>
          <a:p>
            <a:pPr lvl="1"/>
            <a:r>
              <a:rPr lang="it-IT" sz="1800" dirty="0" smtClean="0"/>
              <a:t>Proporre, comunicare, pubblicizzare la fede</a:t>
            </a:r>
          </a:p>
          <a:p>
            <a:pPr lvl="2"/>
            <a:r>
              <a:rPr lang="it-IT" sz="1600" dirty="0" smtClean="0"/>
              <a:t>Quale è la promessa? Quale il prodotto?</a:t>
            </a:r>
            <a:endParaRPr lang="it-IT" sz="1600" dirty="0" smtClean="0"/>
          </a:p>
          <a:p>
            <a:pPr lvl="1"/>
            <a:r>
              <a:rPr lang="it-IT" sz="1800" dirty="0" smtClean="0"/>
              <a:t>Evangelizzare</a:t>
            </a:r>
          </a:p>
          <a:p>
            <a:pPr lvl="2"/>
            <a:r>
              <a:rPr lang="it-IT" sz="1600" dirty="0" smtClean="0"/>
              <a:t>Quali narrazioni e racconti?</a:t>
            </a:r>
          </a:p>
          <a:p>
            <a:pPr lvl="2"/>
            <a:r>
              <a:rPr lang="it-IT" sz="1600" dirty="0" smtClean="0"/>
              <a:t>Quando una narrazione è Evangelizzante?</a:t>
            </a:r>
          </a:p>
          <a:p>
            <a:pPr lvl="2"/>
            <a:r>
              <a:rPr lang="it-IT" sz="1600" dirty="0" smtClean="0"/>
              <a:t>Cosa raccontare?</a:t>
            </a:r>
            <a:endParaRPr lang="it-IT" sz="1800" dirty="0" smtClean="0"/>
          </a:p>
          <a:p>
            <a:pPr marL="0" indent="0">
              <a:buNone/>
            </a:pPr>
            <a:endParaRPr lang="it-IT" sz="2000" dirty="0" smtClean="0"/>
          </a:p>
          <a:p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30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</a:t>
            </a:r>
            <a:r>
              <a:rPr lang="it-IT" dirty="0" smtClean="0"/>
              <a:t>contenuti </a:t>
            </a:r>
            <a:r>
              <a:rPr lang="it-IT" dirty="0" smtClean="0"/>
              <a:t>missionari\2</a:t>
            </a:r>
            <a:br>
              <a:rPr lang="it-IT" dirty="0" smtClean="0"/>
            </a:br>
            <a:r>
              <a:rPr lang="it-IT" sz="2200" dirty="0" smtClean="0"/>
              <a:t>Rinnovare </a:t>
            </a:r>
            <a:r>
              <a:rPr lang="it-IT" sz="2200" dirty="0"/>
              <a:t>le azioni pastorali nella logica missionaria e di NE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t-IT" sz="2000" dirty="0" smtClean="0"/>
              <a:t>Iniziare</a:t>
            </a:r>
          </a:p>
          <a:p>
            <a:pPr lvl="2"/>
            <a:r>
              <a:rPr lang="it-IT" sz="1800" dirty="0" smtClean="0"/>
              <a:t>Iniziazione o iniziare?</a:t>
            </a:r>
          </a:p>
          <a:p>
            <a:pPr lvl="2"/>
            <a:r>
              <a:rPr lang="it-IT" sz="1800" dirty="0" smtClean="0"/>
              <a:t>Alla vita cristiana?</a:t>
            </a:r>
          </a:p>
          <a:p>
            <a:pPr lvl="2"/>
            <a:r>
              <a:rPr lang="it-IT" sz="1800" dirty="0" smtClean="0"/>
              <a:t>Il modello catecumenale è sufficiente?</a:t>
            </a:r>
          </a:p>
          <a:p>
            <a:pPr lvl="2"/>
            <a:r>
              <a:rPr lang="it-IT" sz="1800" dirty="0" smtClean="0"/>
              <a:t>Quali i luoghi della «iniziazione»</a:t>
            </a:r>
            <a:endParaRPr lang="it-IT" sz="1800" dirty="0"/>
          </a:p>
          <a:p>
            <a:pPr lvl="1"/>
            <a:r>
              <a:rPr lang="it-IT" sz="2000" dirty="0"/>
              <a:t>Far crescere\ Rendere </a:t>
            </a:r>
            <a:r>
              <a:rPr lang="it-IT" sz="2000" dirty="0" smtClean="0"/>
              <a:t>discepoli-missionari</a:t>
            </a:r>
          </a:p>
          <a:p>
            <a:pPr lvl="2"/>
            <a:r>
              <a:rPr lang="it-IT" sz="1800" dirty="0" smtClean="0"/>
              <a:t>Socializzare o Inculturare il messaggio</a:t>
            </a:r>
          </a:p>
          <a:p>
            <a:pPr lvl="2"/>
            <a:r>
              <a:rPr lang="it-IT" sz="1800" dirty="0" smtClean="0"/>
              <a:t>La competenza cristiana</a:t>
            </a:r>
          </a:p>
          <a:p>
            <a:pPr lvl="2"/>
            <a:r>
              <a:rPr lang="it-IT" sz="1800" dirty="0" smtClean="0"/>
              <a:t>La persona via della «</a:t>
            </a:r>
            <a:r>
              <a:rPr lang="it-IT" sz="1800" dirty="0" err="1" smtClean="0"/>
              <a:t>receptio</a:t>
            </a:r>
            <a:r>
              <a:rPr lang="it-IT" sz="1800" dirty="0" smtClean="0"/>
              <a:t>)</a:t>
            </a:r>
            <a:endParaRPr lang="it-IT" sz="1800" dirty="0"/>
          </a:p>
          <a:p>
            <a:pPr lvl="1"/>
            <a:endParaRPr lang="it-IT" sz="2000" dirty="0" smtClean="0"/>
          </a:p>
          <a:p>
            <a:pPr marL="0" indent="0">
              <a:buNone/>
            </a:pPr>
            <a:endParaRPr lang="it-IT" sz="2400" dirty="0" smtClean="0"/>
          </a:p>
          <a:p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79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</a:t>
            </a:r>
            <a:r>
              <a:rPr lang="it-IT" dirty="0" smtClean="0"/>
              <a:t>contenuti </a:t>
            </a:r>
            <a:r>
              <a:rPr lang="it-IT" dirty="0" smtClean="0"/>
              <a:t>missionari\3</a:t>
            </a:r>
            <a:br>
              <a:rPr lang="it-IT" dirty="0" smtClean="0"/>
            </a:br>
            <a:r>
              <a:rPr lang="it-IT" sz="2200" dirty="0" smtClean="0"/>
              <a:t>Rinnovare </a:t>
            </a:r>
            <a:r>
              <a:rPr lang="it-IT" sz="2200" dirty="0"/>
              <a:t>le azioni pastorali nella logica missionaria e di NE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sz="4000" dirty="0" smtClean="0"/>
              <a:t>Le </a:t>
            </a:r>
            <a:r>
              <a:rPr lang="it-IT" sz="4000" dirty="0"/>
              <a:t>forme </a:t>
            </a:r>
            <a:r>
              <a:rPr lang="it-IT" sz="4000" dirty="0" smtClean="0"/>
              <a:t>comunitarie</a:t>
            </a:r>
          </a:p>
          <a:p>
            <a:pPr lvl="1"/>
            <a:r>
              <a:rPr lang="it-IT" sz="4000" dirty="0"/>
              <a:t>La comunità soggetto-agente, di popolo, </a:t>
            </a:r>
            <a:r>
              <a:rPr lang="it-IT" sz="4000" dirty="0" smtClean="0"/>
              <a:t>narra la propria esperienza del Vangelo</a:t>
            </a:r>
          </a:p>
          <a:p>
            <a:pPr lvl="1"/>
            <a:r>
              <a:rPr lang="it-IT" sz="4000" dirty="0" smtClean="0"/>
              <a:t>Le forme locali della comunità, il compito della parrocchia</a:t>
            </a:r>
          </a:p>
          <a:p>
            <a:pPr lvl="1"/>
            <a:r>
              <a:rPr lang="it-IT" sz="4000" dirty="0" smtClean="0"/>
              <a:t>ministerialità missionarie a servizio del Mistero Pasquale o della Ministero Messianico? Il carisma nel ministero</a:t>
            </a:r>
          </a:p>
          <a:p>
            <a:pPr lvl="1"/>
            <a:r>
              <a:rPr lang="it-IT" sz="4000" dirty="0" smtClean="0"/>
              <a:t>Cosa succede nel cambio del parroco?</a:t>
            </a:r>
          </a:p>
          <a:p>
            <a:pPr lvl="1"/>
            <a:r>
              <a:rPr lang="it-IT" sz="4000" dirty="0" smtClean="0"/>
              <a:t>Il compito di animazione del Missionario ad </a:t>
            </a:r>
            <a:r>
              <a:rPr lang="it-IT" sz="4000" dirty="0" err="1" smtClean="0"/>
              <a:t>vitam</a:t>
            </a:r>
            <a:endParaRPr lang="it-IT" sz="4000" dirty="0" smtClean="0"/>
          </a:p>
          <a:p>
            <a:pPr lvl="1"/>
            <a:r>
              <a:rPr lang="it-IT" sz="4000" dirty="0" smtClean="0"/>
              <a:t>La comunità ministeriale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90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</a:t>
            </a:r>
            <a:r>
              <a:rPr lang="it-IT" dirty="0" smtClean="0"/>
              <a:t>contenuti </a:t>
            </a:r>
            <a:r>
              <a:rPr lang="it-IT" dirty="0" smtClean="0"/>
              <a:t>missionari\4</a:t>
            </a:r>
            <a:br>
              <a:rPr lang="it-IT" dirty="0" smtClean="0"/>
            </a:br>
            <a:r>
              <a:rPr lang="it-IT" sz="2200" dirty="0" smtClean="0"/>
              <a:t>Rinnovare </a:t>
            </a:r>
            <a:r>
              <a:rPr lang="it-IT" sz="2200" dirty="0"/>
              <a:t>le azioni pastorali nella logica missionaria e di NE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Processi </a:t>
            </a:r>
            <a:r>
              <a:rPr lang="it-IT" dirty="0"/>
              <a:t>formativi oltre quelli </a:t>
            </a:r>
            <a:r>
              <a:rPr lang="it-IT" dirty="0" smtClean="0"/>
              <a:t>socializzanti</a:t>
            </a:r>
          </a:p>
          <a:p>
            <a:pPr lvl="1"/>
            <a:r>
              <a:rPr lang="it-IT" dirty="0" smtClean="0"/>
              <a:t>Rendere soggetto i destinatari</a:t>
            </a:r>
          </a:p>
          <a:p>
            <a:pPr lvl="1"/>
            <a:r>
              <a:rPr lang="it-IT" dirty="0" smtClean="0"/>
              <a:t>Formare, abilitare, attraverso esperienze di vita cristiana e «missionaria»</a:t>
            </a:r>
          </a:p>
          <a:p>
            <a:pPr lvl="1"/>
            <a:r>
              <a:rPr lang="it-IT" dirty="0" smtClean="0"/>
              <a:t>Un nuovo ruolo per il «catecumenato crismale»?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3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</a:t>
            </a:r>
            <a:r>
              <a:rPr lang="it-IT" dirty="0" smtClean="0"/>
              <a:t>processi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La persona via della missione</a:t>
            </a:r>
          </a:p>
          <a:p>
            <a:r>
              <a:rPr lang="it-IT" sz="2400" dirty="0" smtClean="0"/>
              <a:t>La promozione umana</a:t>
            </a:r>
          </a:p>
          <a:p>
            <a:r>
              <a:rPr lang="it-IT" sz="2400" dirty="0" smtClean="0"/>
              <a:t>La dimensione storica, politica sociale del vangelo </a:t>
            </a:r>
          </a:p>
          <a:p>
            <a:r>
              <a:rPr lang="it-IT" sz="2400" dirty="0" smtClean="0"/>
              <a:t>La comunicazione</a:t>
            </a:r>
          </a:p>
          <a:p>
            <a:r>
              <a:rPr lang="it-IT" sz="2400" dirty="0" smtClean="0"/>
              <a:t>La inculturazione e dialogo interculturale, </a:t>
            </a:r>
            <a:r>
              <a:rPr lang="it-IT" sz="2400" dirty="0" smtClean="0"/>
              <a:t>interreligioso</a:t>
            </a:r>
          </a:p>
          <a:p>
            <a:r>
              <a:rPr lang="it-IT" sz="2400" dirty="0" smtClean="0"/>
              <a:t>Le nuove alleanze</a:t>
            </a:r>
            <a:r>
              <a:rPr lang="it-IT" sz="2400" dirty="0" smtClean="0"/>
              <a:t> </a:t>
            </a:r>
            <a:endParaRPr lang="it-IT" sz="2400" dirty="0" smtClean="0"/>
          </a:p>
          <a:p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http://www.lucianomeddi.eu/index.php/category/parrocchia-missionaria/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56270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</TotalTime>
  <Words>695</Words>
  <Application>Microsoft Office PowerPoint</Application>
  <PresentationFormat>Personalizzato</PresentationFormat>
  <Paragraphs>98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Filo</vt:lpstr>
      <vt:lpstr>Parrocchia missionaria.  Le trasformazioni necessarie</vt:lpstr>
      <vt:lpstr>indice</vt:lpstr>
      <vt:lpstr>Il tema </vt:lpstr>
      <vt:lpstr>Le fonti</vt:lpstr>
      <vt:lpstr>I contenuti missionari\1 Rinnovare le azioni pastorali nella logica missionaria e di NE </vt:lpstr>
      <vt:lpstr>I contenuti missionari\2 Rinnovare le azioni pastorali nella logica missionaria e di NE </vt:lpstr>
      <vt:lpstr>I contenuti missionari\3 Rinnovare le azioni pastorali nella logica missionaria e di NE </vt:lpstr>
      <vt:lpstr>I contenuti missionari\4 Rinnovare le azioni pastorali nella logica missionaria e di NE </vt:lpstr>
      <vt:lpstr>I processi</vt:lpstr>
      <vt:lpstr>Approfondimenti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luciano meddi</dc:creator>
  <cp:lastModifiedBy>Luciano Meddi</cp:lastModifiedBy>
  <cp:revision>19</cp:revision>
  <dcterms:created xsi:type="dcterms:W3CDTF">2015-11-16T12:25:52Z</dcterms:created>
  <dcterms:modified xsi:type="dcterms:W3CDTF">2015-11-18T08:54:44Z</dcterms:modified>
</cp:coreProperties>
</file>